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9"/>
  </p:notesMasterIdLst>
  <p:sldIdLst>
    <p:sldId id="256" r:id="rId5"/>
    <p:sldId id="296" r:id="rId6"/>
    <p:sldId id="297" r:id="rId7"/>
    <p:sldId id="298" r:id="rId8"/>
    <p:sldId id="299" r:id="rId9"/>
    <p:sldId id="300" r:id="rId10"/>
    <p:sldId id="301" r:id="rId11"/>
    <p:sldId id="302" r:id="rId12"/>
    <p:sldId id="303" r:id="rId13"/>
    <p:sldId id="304" r:id="rId14"/>
    <p:sldId id="305" r:id="rId15"/>
    <p:sldId id="306" r:id="rId16"/>
    <p:sldId id="294" r:id="rId17"/>
    <p:sldId id="295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8B24"/>
    <a:srgbClr val="E9822C"/>
    <a:srgbClr val="5E2A7A"/>
    <a:srgbClr val="F18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Stijl, gemiddeld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6301"/>
  </p:normalViewPr>
  <p:slideViewPr>
    <p:cSldViewPr snapToGrid="0">
      <p:cViewPr varScale="1">
        <p:scale>
          <a:sx n="102" d="100"/>
          <a:sy n="102" d="100"/>
        </p:scale>
        <p:origin x="144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7AB9F8-CF57-5C45-B4D5-2A9D888C627F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BF22F-9522-8441-A019-1B0D0A77A93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04380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9BF22F-9522-8441-A019-1B0D0A77A93F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3302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 b="1" baseline="0"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27FB-C953-4A4A-9115-7E9657D35CF8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185A-1922-9D46-993D-192E23B0D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07972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27FB-C953-4A4A-9115-7E9657D35CF8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185A-1922-9D46-993D-192E23B0D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68992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27FB-C953-4A4A-9115-7E9657D35CF8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185A-1922-9D46-993D-192E23B0D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1127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27FB-C953-4A4A-9115-7E9657D35CF8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185A-1922-9D46-993D-192E23B0D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5264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27FB-C953-4A4A-9115-7E9657D35CF8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185A-1922-9D46-993D-192E23B0D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54902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27FB-C953-4A4A-9115-7E9657D35CF8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185A-1922-9D46-993D-192E23B0D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85892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27FB-C953-4A4A-9115-7E9657D35CF8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185A-1922-9D46-993D-192E23B0D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51807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49262"/>
            <a:ext cx="3932237" cy="1600200"/>
          </a:xfrm>
        </p:spPr>
        <p:txBody>
          <a:bodyPr anchor="b"/>
          <a:lstStyle>
            <a:lvl1pPr>
              <a:defRPr sz="3200"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 sz="2800"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 sz="2400"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 sz="2000"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 sz="2000"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49462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27FB-C953-4A4A-9115-7E9657D35CF8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185A-1922-9D46-993D-192E23B0D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94959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Source Sans Pro Light" panose="020B0403030403020204" pitchFamily="34" charset="0"/>
                <a:ea typeface="Source Sans Pro Light" panose="020B04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27FB-C953-4A4A-9115-7E9657D35CF8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185A-1922-9D46-993D-192E23B0D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48801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27FB-C953-4A4A-9115-7E9657D35CF8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185A-1922-9D46-993D-192E23B0D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55645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Source Serif Pro" panose="02040603050405020204" pitchFamily="18" charset="0"/>
                <a:ea typeface="Source Serif Pro" panose="02040603050405020204" pitchFamily="18" charset="0"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  <a:lvl2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2pPr>
            <a:lvl3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3pPr>
            <a:lvl4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4pPr>
            <a:lvl5pPr>
              <a:defRPr>
                <a:latin typeface="Source Sans Pro" panose="020B0503030403020204" pitchFamily="34" charset="0"/>
                <a:ea typeface="Source Sans Pro" panose="020B0503030403020204" pitchFamily="34" charset="0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027FB-C953-4A4A-9115-7E9657D35CF8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B185A-1922-9D46-993D-192E23B0D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03885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12B387D8-E870-288C-5079-69F5316168B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639" y="0"/>
            <a:ext cx="12190361" cy="686212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8027FB-C953-4A4A-9115-7E9657D35CF8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B185A-1922-9D46-993D-192E23B0DBA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50910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Source Serif Pro" panose="02040603050405020204" pitchFamily="18" charset="0"/>
          <a:ea typeface="Source Serif Pro" panose="02040603050405020204" pitchFamily="18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insect, Vliesvleugelig insect, pollen, Bestuiver&#10;&#10;Automatisch gegenereerde beschrijving">
            <a:extLst>
              <a:ext uri="{FF2B5EF4-FFF2-40B4-BE49-F238E27FC236}">
                <a16:creationId xmlns:a16="http://schemas.microsoft.com/office/drawing/2014/main" id="{301A9457-7CE7-A4FC-E7C6-F2B30B2BD1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8" y="0"/>
            <a:ext cx="12190362" cy="685892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91862A8B-32BA-E639-B72B-EBC54F24E97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2191999" cy="6863045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C386FF88-6F67-C8E3-F203-1A8D10FFBE04}"/>
              </a:ext>
            </a:extLst>
          </p:cNvPr>
          <p:cNvSpPr txBox="1"/>
          <p:nvPr/>
        </p:nvSpPr>
        <p:spPr>
          <a:xfrm>
            <a:off x="420130" y="3597338"/>
            <a:ext cx="7587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NAAM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C615AE9B-761D-F2E5-DE61-5B8807E15CE8}"/>
              </a:ext>
            </a:extLst>
          </p:cNvPr>
          <p:cNvSpPr txBox="1"/>
          <p:nvPr/>
        </p:nvSpPr>
        <p:spPr>
          <a:xfrm>
            <a:off x="420130" y="4382446"/>
            <a:ext cx="75870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5400" b="1" dirty="0">
                <a:solidFill>
                  <a:schemeClr val="bg1"/>
                </a:solidFill>
                <a:latin typeface="Source Serif Pro" panose="02040803050405020204" pitchFamily="18" charset="0"/>
                <a:ea typeface="Source Serif Pro" panose="02040803050405020204" pitchFamily="18" charset="0"/>
              </a:rPr>
              <a:t>NAAM SCHOOL</a:t>
            </a:r>
          </a:p>
        </p:txBody>
      </p:sp>
      <p:sp>
        <p:nvSpPr>
          <p:cNvPr id="2" name="Tekstvak 1">
            <a:extLst>
              <a:ext uri="{FF2B5EF4-FFF2-40B4-BE49-F238E27FC236}">
                <a16:creationId xmlns:a16="http://schemas.microsoft.com/office/drawing/2014/main" id="{C43CC897-FDB1-C136-D044-BC8423EA0191}"/>
              </a:ext>
            </a:extLst>
          </p:cNvPr>
          <p:cNvSpPr txBox="1"/>
          <p:nvPr/>
        </p:nvSpPr>
        <p:spPr>
          <a:xfrm>
            <a:off x="432000" y="6480000"/>
            <a:ext cx="68466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200" dirty="0">
                <a:solidFill>
                  <a:schemeClr val="bg1"/>
                </a:solidFill>
                <a:latin typeface="Source Sans Pro" panose="020B0503030403020204" pitchFamily="34" charset="0"/>
              </a:rPr>
              <a:t>Mogelijkheid voor onderschrift PowerPoint</a:t>
            </a:r>
          </a:p>
        </p:txBody>
      </p:sp>
    </p:spTree>
    <p:extLst>
      <p:ext uri="{BB962C8B-B14F-4D97-AF65-F5344CB8AC3E}">
        <p14:creationId xmlns:p14="http://schemas.microsoft.com/office/powerpoint/2010/main" val="1689153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3A97572-FBE1-35E3-AE75-C2FB256B5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C38B24"/>
                </a:solidFill>
              </a:rPr>
              <a:t>De Bij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AB2062-F4BA-51AA-87FB-257A9E80F2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19790869-7251-2CFE-3AEA-34CF125C72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7018" y="1235661"/>
            <a:ext cx="7037963" cy="4829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560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FF97A5-4F5C-966F-DB35-A7079985E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C38B24"/>
                </a:solidFill>
              </a:rPr>
              <a:t>Taken in het bijenvolk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2F99ED5-B386-6A13-923A-0A71E8759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>
              <a:buFont typeface="Wingdings 2" panose="05020102010507070707" pitchFamily="18" charset="2"/>
              <a:buChar char="Â"/>
            </a:pPr>
            <a:r>
              <a:rPr lang="nl-NL" b="1" dirty="0">
                <a:solidFill>
                  <a:srgbClr val="7030A0"/>
                </a:solidFill>
              </a:rPr>
              <a:t>Koningin</a:t>
            </a:r>
            <a:br>
              <a:rPr lang="nl-NL" b="1" dirty="0">
                <a:solidFill>
                  <a:srgbClr val="7030A0"/>
                </a:solidFill>
              </a:rPr>
            </a:br>
            <a:endParaRPr lang="nl-NL" b="1" dirty="0">
              <a:solidFill>
                <a:srgbClr val="7030A0"/>
              </a:solidFill>
            </a:endParaRPr>
          </a:p>
          <a:p>
            <a:pPr marL="571500" indent="-571500">
              <a:buFont typeface="Wingdings 2" panose="05020102010507070707" pitchFamily="18" charset="2"/>
              <a:buChar char="Â"/>
            </a:pPr>
            <a:r>
              <a:rPr lang="nl-NL" b="1" dirty="0">
                <a:solidFill>
                  <a:srgbClr val="7030A0"/>
                </a:solidFill>
              </a:rPr>
              <a:t>Darren</a:t>
            </a:r>
            <a:br>
              <a:rPr lang="nl-NL" b="1" dirty="0">
                <a:solidFill>
                  <a:srgbClr val="7030A0"/>
                </a:solidFill>
              </a:rPr>
            </a:br>
            <a:endParaRPr lang="nl-NL" b="1" dirty="0">
              <a:solidFill>
                <a:srgbClr val="7030A0"/>
              </a:solidFill>
            </a:endParaRPr>
          </a:p>
          <a:p>
            <a:pPr marL="571500" indent="-571500">
              <a:buFont typeface="Wingdings 2" panose="05020102010507070707" pitchFamily="18" charset="2"/>
              <a:buChar char="Â"/>
            </a:pPr>
            <a:r>
              <a:rPr lang="nl-NL" b="1" dirty="0">
                <a:solidFill>
                  <a:srgbClr val="7030A0"/>
                </a:solidFill>
              </a:rPr>
              <a:t>Werksters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199383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E3F364-C74E-626B-69FB-0CCD4602F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C38B24"/>
                </a:solidFill>
              </a:rPr>
              <a:t>Koningin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34163EA-7FFE-A5E7-D563-A0692CBBA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6E5E043-C292-15B9-B6CA-B86A1305182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000" y="1089000"/>
            <a:ext cx="432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35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390F51D-EB96-DE8C-2655-76A6815B1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C38B24"/>
                </a:solidFill>
              </a:rPr>
              <a:t>Darren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1D64A44-665B-5D8D-7132-2C55CCA93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B2EC8EF-9C8A-C869-1DA0-30D46F4812F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000" y="1089000"/>
            <a:ext cx="432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335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888D39-EDCC-3346-D764-12E70F3E3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C38B24"/>
                </a:solidFill>
              </a:rPr>
              <a:t>Werksters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BE3A77-58EB-4412-DB2F-48376D22A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7D8FF08B-5D48-6F20-3068-30B710583C7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000" y="1089000"/>
            <a:ext cx="4320000" cy="46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17387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7C73D0-9235-79B3-0844-9F465F55F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C38B24"/>
                </a:solidFill>
              </a:rPr>
              <a:t>Het werk van de werksters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B007637-430C-87B9-763D-29E371EF95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lvl="0" indent="-571500">
              <a:spcBef>
                <a:spcPct val="0"/>
              </a:spcBef>
              <a:buFont typeface="Wingdings 2" panose="05020102010507070707" pitchFamily="18" charset="2"/>
              <a:buChar char="Â"/>
              <a:defRPr/>
            </a:pPr>
            <a:r>
              <a:rPr lang="nl-NL" b="1" dirty="0">
                <a:solidFill>
                  <a:srgbClr val="7030A0"/>
                </a:solidFill>
                <a:latin typeface="Calibri Light" panose="020F0302020204030204"/>
              </a:rPr>
              <a:t>Taken week 1-3 als </a:t>
            </a:r>
            <a:r>
              <a:rPr lang="nl-NL" b="1" dirty="0" err="1">
                <a:solidFill>
                  <a:srgbClr val="7030A0"/>
                </a:solidFill>
                <a:latin typeface="Calibri Light" panose="020F0302020204030204"/>
              </a:rPr>
              <a:t>huisbij</a:t>
            </a:r>
            <a:br>
              <a:rPr lang="nl-NL" b="1" dirty="0">
                <a:solidFill>
                  <a:srgbClr val="7030A0"/>
                </a:solidFill>
                <a:latin typeface="Calibri Light" panose="020F0302020204030204"/>
              </a:rPr>
            </a:br>
            <a:endParaRPr lang="nl-NL" b="1" dirty="0">
              <a:solidFill>
                <a:srgbClr val="7030A0"/>
              </a:solidFill>
              <a:latin typeface="Calibri Light" panose="020F0302020204030204"/>
            </a:endParaRPr>
          </a:p>
          <a:p>
            <a:pPr marL="571500" lvl="0" indent="-571500">
              <a:spcBef>
                <a:spcPct val="0"/>
              </a:spcBef>
              <a:buFont typeface="Wingdings 2" panose="05020102010507070707" pitchFamily="18" charset="2"/>
              <a:buChar char="Â"/>
              <a:defRPr/>
            </a:pPr>
            <a:r>
              <a:rPr lang="nl-NL" b="1" dirty="0">
                <a:solidFill>
                  <a:srgbClr val="7030A0"/>
                </a:solidFill>
                <a:latin typeface="Calibri Light" panose="020F0302020204030204"/>
              </a:rPr>
              <a:t>Taken week 4-6 als haalbij</a:t>
            </a:r>
            <a:br>
              <a:rPr lang="nl-NL" b="1" dirty="0">
                <a:solidFill>
                  <a:srgbClr val="7030A0"/>
                </a:solidFill>
                <a:latin typeface="Calibri Light" panose="020F0302020204030204"/>
              </a:rPr>
            </a:br>
            <a:endParaRPr lang="nl-NL" b="1" dirty="0">
              <a:solidFill>
                <a:srgbClr val="7030A0"/>
              </a:solidFill>
              <a:latin typeface="Calibri Light" panose="020F0302020204030204"/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644171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562C1C-B05D-791F-6AA4-AC31E1FDA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C38B24"/>
                </a:solidFill>
              </a:rPr>
              <a:t>Wat is bestuiving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5031470-89BF-A513-FF9C-897E0EE055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A37C3602-7981-8A91-4B55-20ACCFA954A1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000" y="1449000"/>
            <a:ext cx="576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622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0F52D33-7428-A49F-480C-F6FDFF780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C38B24"/>
                </a:solidFill>
              </a:rPr>
              <a:t>Hoe werkt bestuiving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68EE98C-2D9E-9266-657F-E8844A61F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FC3BD55-FFF7-1D5F-3AEA-BA58C8119A05}"/>
              </a:ext>
            </a:extLst>
          </p:cNvPr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6000" y="1449000"/>
            <a:ext cx="5760000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124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31AC72-E813-CC4C-A17D-C921C84C4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C38B24"/>
                </a:solidFill>
              </a:rPr>
              <a:t>Wat doet een imker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1DA7EF2-8DCB-ECAD-4985-F9275F9448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lvl="0" indent="-571500">
              <a:spcBef>
                <a:spcPct val="0"/>
              </a:spcBef>
              <a:buFont typeface="Wingdings 2" panose="05020102010507070707" pitchFamily="18" charset="2"/>
              <a:buChar char="Â"/>
              <a:defRPr/>
            </a:pPr>
            <a:r>
              <a:rPr lang="nl-NL" b="1" dirty="0">
                <a:solidFill>
                  <a:srgbClr val="7030A0"/>
                </a:solidFill>
                <a:latin typeface="Calibri Light" panose="020F0302020204030204"/>
              </a:rPr>
              <a:t>Bijen als huisdier</a:t>
            </a:r>
            <a:br>
              <a:rPr lang="nl-NL" b="1" dirty="0">
                <a:solidFill>
                  <a:srgbClr val="7030A0"/>
                </a:solidFill>
                <a:latin typeface="Calibri Light" panose="020F0302020204030204"/>
              </a:rPr>
            </a:br>
            <a:endParaRPr lang="nl-NL" b="1" dirty="0">
              <a:solidFill>
                <a:srgbClr val="7030A0"/>
              </a:solidFill>
              <a:latin typeface="Calibri Light" panose="020F0302020204030204"/>
            </a:endParaRPr>
          </a:p>
          <a:p>
            <a:pPr marL="571500" lvl="0" indent="-571500">
              <a:spcBef>
                <a:spcPct val="0"/>
              </a:spcBef>
              <a:buFont typeface="Wingdings 2" panose="05020102010507070707" pitchFamily="18" charset="2"/>
              <a:buChar char="Â"/>
              <a:defRPr/>
            </a:pPr>
            <a:r>
              <a:rPr lang="nl-NL" b="1" dirty="0">
                <a:solidFill>
                  <a:srgbClr val="7030A0"/>
                </a:solidFill>
                <a:latin typeface="Calibri Light" panose="020F0302020204030204"/>
              </a:rPr>
              <a:t>Hulp door kleding en “</a:t>
            </a:r>
            <a:r>
              <a:rPr lang="nl-NL" b="1" dirty="0" err="1">
                <a:solidFill>
                  <a:srgbClr val="7030A0"/>
                </a:solidFill>
                <a:latin typeface="Calibri Light" panose="020F0302020204030204"/>
              </a:rPr>
              <a:t>beroker</a:t>
            </a:r>
            <a:r>
              <a:rPr lang="nl-NL" b="1" dirty="0">
                <a:solidFill>
                  <a:srgbClr val="7030A0"/>
                </a:solidFill>
                <a:latin typeface="Calibri Light" panose="020F0302020204030204"/>
              </a:rPr>
              <a:t>”</a:t>
            </a:r>
            <a:br>
              <a:rPr lang="nl-NL" b="1" dirty="0">
                <a:solidFill>
                  <a:srgbClr val="7030A0"/>
                </a:solidFill>
                <a:latin typeface="Calibri Light" panose="020F0302020204030204"/>
              </a:rPr>
            </a:br>
            <a:endParaRPr lang="nl-NL" b="1" dirty="0">
              <a:solidFill>
                <a:srgbClr val="7030A0"/>
              </a:solidFill>
              <a:latin typeface="Calibri Light" panose="020F0302020204030204"/>
            </a:endParaRPr>
          </a:p>
          <a:p>
            <a:pPr marL="571500" lvl="0" indent="-571500">
              <a:spcBef>
                <a:spcPct val="0"/>
              </a:spcBef>
              <a:buFont typeface="Wingdings 2" panose="05020102010507070707" pitchFamily="18" charset="2"/>
              <a:buChar char="Â"/>
              <a:defRPr/>
            </a:pPr>
            <a:r>
              <a:rPr lang="nl-NL" b="1" dirty="0">
                <a:solidFill>
                  <a:srgbClr val="7030A0"/>
                </a:solidFill>
                <a:latin typeface="Calibri Light" panose="020F0302020204030204"/>
              </a:rPr>
              <a:t>10.000 imkers in Nederland</a:t>
            </a:r>
            <a:br>
              <a:rPr lang="nl-NL" b="1" dirty="0">
                <a:solidFill>
                  <a:srgbClr val="7030A0"/>
                </a:solidFill>
                <a:latin typeface="Calibri Light" panose="020F0302020204030204"/>
              </a:rPr>
            </a:br>
            <a:endParaRPr lang="nl-NL" b="1" dirty="0">
              <a:solidFill>
                <a:srgbClr val="7030A0"/>
              </a:solidFill>
              <a:latin typeface="Calibri Light" panose="020F0302020204030204"/>
            </a:endParaRPr>
          </a:p>
          <a:p>
            <a:pPr marL="571500" lvl="0" indent="-571500">
              <a:spcBef>
                <a:spcPct val="0"/>
              </a:spcBef>
              <a:buFont typeface="Wingdings 2" panose="05020102010507070707" pitchFamily="18" charset="2"/>
              <a:buChar char="Â"/>
              <a:defRPr/>
            </a:pPr>
            <a:r>
              <a:rPr lang="nl-NL" b="1" dirty="0">
                <a:solidFill>
                  <a:srgbClr val="7030A0"/>
                </a:solidFill>
                <a:latin typeface="Calibri Light" panose="020F0302020204030204"/>
              </a:rPr>
              <a:t>Bijdragen aan bestuiving van groente- en fruitgewassen</a:t>
            </a:r>
            <a:br>
              <a:rPr lang="nl-NL" b="1" dirty="0">
                <a:solidFill>
                  <a:srgbClr val="7030A0"/>
                </a:solidFill>
                <a:latin typeface="Calibri Light" panose="020F0302020204030204"/>
              </a:rPr>
            </a:br>
            <a:endParaRPr lang="nl-NL" dirty="0">
              <a:solidFill>
                <a:srgbClr val="7030A0"/>
              </a:solidFill>
            </a:endParaRP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377566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FEAE1B-D2CA-39DB-5988-50E4E0A28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C38B24"/>
                </a:solidFill>
              </a:rPr>
              <a:t>Honing en meer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8C010C6B-1440-8B65-64D4-E4D520EC17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lvl="0" indent="-571500">
              <a:spcBef>
                <a:spcPct val="0"/>
              </a:spcBef>
              <a:buFont typeface="Wingdings 2" panose="05020102010507070707" pitchFamily="18" charset="2"/>
              <a:buChar char="Â"/>
              <a:defRPr/>
            </a:pPr>
            <a:r>
              <a:rPr lang="nl-NL" b="1" dirty="0">
                <a:solidFill>
                  <a:srgbClr val="7030A0"/>
                </a:solidFill>
                <a:latin typeface="Calibri Light" panose="020F0302020204030204"/>
              </a:rPr>
              <a:t>Honing</a:t>
            </a:r>
            <a:br>
              <a:rPr lang="nl-NL" b="1" dirty="0">
                <a:solidFill>
                  <a:srgbClr val="7030A0"/>
                </a:solidFill>
                <a:latin typeface="Calibri Light" panose="020F0302020204030204"/>
              </a:rPr>
            </a:br>
            <a:endParaRPr lang="nl-NL" b="1" dirty="0">
              <a:solidFill>
                <a:srgbClr val="7030A0"/>
              </a:solidFill>
              <a:latin typeface="Calibri Light" panose="020F0302020204030204"/>
            </a:endParaRPr>
          </a:p>
          <a:p>
            <a:pPr marL="571500" lvl="0" indent="-571500">
              <a:spcBef>
                <a:spcPct val="0"/>
              </a:spcBef>
              <a:buFont typeface="Wingdings 2" panose="05020102010507070707" pitchFamily="18" charset="2"/>
              <a:buChar char="Â"/>
              <a:defRPr/>
            </a:pPr>
            <a:r>
              <a:rPr lang="nl-NL" b="1" dirty="0">
                <a:solidFill>
                  <a:srgbClr val="7030A0"/>
                </a:solidFill>
                <a:latin typeface="Calibri Light" panose="020F0302020204030204"/>
              </a:rPr>
              <a:t>Stuifmeel</a:t>
            </a:r>
            <a:br>
              <a:rPr lang="nl-NL" b="1" dirty="0">
                <a:solidFill>
                  <a:srgbClr val="7030A0"/>
                </a:solidFill>
                <a:latin typeface="Calibri Light" panose="020F0302020204030204"/>
              </a:rPr>
            </a:br>
            <a:endParaRPr lang="nl-NL" b="1" dirty="0">
              <a:solidFill>
                <a:srgbClr val="7030A0"/>
              </a:solidFill>
              <a:latin typeface="Calibri Light" panose="020F0302020204030204"/>
            </a:endParaRPr>
          </a:p>
          <a:p>
            <a:pPr marL="571500" lvl="0" indent="-571500">
              <a:spcBef>
                <a:spcPct val="0"/>
              </a:spcBef>
              <a:buFont typeface="Wingdings 2" panose="05020102010507070707" pitchFamily="18" charset="2"/>
              <a:buChar char="Â"/>
              <a:defRPr/>
            </a:pPr>
            <a:r>
              <a:rPr lang="nl-NL" b="1" dirty="0" err="1">
                <a:solidFill>
                  <a:srgbClr val="7030A0"/>
                </a:solidFill>
                <a:latin typeface="Calibri Light" panose="020F0302020204030204"/>
              </a:rPr>
              <a:t>Propolis</a:t>
            </a:r>
            <a:br>
              <a:rPr lang="nl-NL" b="1" dirty="0">
                <a:solidFill>
                  <a:srgbClr val="7030A0"/>
                </a:solidFill>
                <a:latin typeface="Calibri Light" panose="020F0302020204030204"/>
              </a:rPr>
            </a:br>
            <a:endParaRPr lang="nl-NL" b="1" dirty="0">
              <a:solidFill>
                <a:srgbClr val="7030A0"/>
              </a:solidFill>
              <a:latin typeface="Calibri Light" panose="020F0302020204030204"/>
            </a:endParaRPr>
          </a:p>
          <a:p>
            <a:pPr marL="571500" lvl="0" indent="-571500">
              <a:spcBef>
                <a:spcPct val="0"/>
              </a:spcBef>
              <a:buFont typeface="Wingdings 2" panose="05020102010507070707" pitchFamily="18" charset="2"/>
              <a:buChar char="Â"/>
              <a:defRPr/>
            </a:pPr>
            <a:r>
              <a:rPr lang="nl-NL" b="1" dirty="0">
                <a:solidFill>
                  <a:srgbClr val="7030A0"/>
                </a:solidFill>
                <a:latin typeface="Calibri Light" panose="020F0302020204030204"/>
              </a:rPr>
              <a:t>Bijenwas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63960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19F24CE-1EA6-CFEB-6E76-9D3AD0673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solidFill>
                  <a:srgbClr val="C38B24"/>
                </a:solidFill>
              </a:rPr>
              <a:t>Familie van de bij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188BFEA-BB3A-789E-BBE5-1BA72BAA3A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lvl="0" indent="-571500">
              <a:spcBef>
                <a:spcPct val="0"/>
              </a:spcBef>
              <a:buFont typeface="Wingdings 2" panose="05020102010507070707" pitchFamily="18" charset="2"/>
              <a:buChar char="Â"/>
              <a:defRPr/>
            </a:pPr>
            <a:r>
              <a:rPr lang="nl-NL" b="1" dirty="0">
                <a:solidFill>
                  <a:srgbClr val="7030A0"/>
                </a:solidFill>
                <a:latin typeface="Calibri Light" panose="020F0302020204030204"/>
              </a:rPr>
              <a:t>Hommels</a:t>
            </a:r>
            <a:br>
              <a:rPr lang="nl-NL" b="1" dirty="0">
                <a:solidFill>
                  <a:srgbClr val="7030A0"/>
                </a:solidFill>
                <a:latin typeface="Calibri Light" panose="020F0302020204030204"/>
              </a:rPr>
            </a:br>
            <a:endParaRPr lang="nl-NL" b="1" dirty="0">
              <a:solidFill>
                <a:srgbClr val="7030A0"/>
              </a:solidFill>
              <a:latin typeface="Calibri Light" panose="020F0302020204030204"/>
            </a:endParaRPr>
          </a:p>
          <a:p>
            <a:pPr marL="571500" lvl="0" indent="-571500">
              <a:spcBef>
                <a:spcPct val="0"/>
              </a:spcBef>
              <a:buFont typeface="Wingdings 2" panose="05020102010507070707" pitchFamily="18" charset="2"/>
              <a:buChar char="Â"/>
              <a:defRPr/>
            </a:pPr>
            <a:r>
              <a:rPr lang="nl-NL" b="1" dirty="0">
                <a:solidFill>
                  <a:srgbClr val="7030A0"/>
                </a:solidFill>
                <a:latin typeface="Calibri Light" panose="020F0302020204030204"/>
              </a:rPr>
              <a:t>Wespen</a:t>
            </a:r>
            <a:br>
              <a:rPr lang="nl-NL" b="1" dirty="0">
                <a:solidFill>
                  <a:srgbClr val="7030A0"/>
                </a:solidFill>
                <a:latin typeface="Calibri Light" panose="020F0302020204030204"/>
              </a:rPr>
            </a:br>
            <a:endParaRPr lang="nl-NL" b="1" dirty="0">
              <a:solidFill>
                <a:srgbClr val="7030A0"/>
              </a:solidFill>
              <a:latin typeface="Calibri Light" panose="020F0302020204030204"/>
            </a:endParaRPr>
          </a:p>
          <a:p>
            <a:pPr marL="571500" lvl="0" indent="-571500">
              <a:spcBef>
                <a:spcPct val="0"/>
              </a:spcBef>
              <a:buFont typeface="Wingdings 2" panose="05020102010507070707" pitchFamily="18" charset="2"/>
              <a:buChar char="Â"/>
              <a:defRPr/>
            </a:pPr>
            <a:r>
              <a:rPr lang="nl-NL" b="1" dirty="0">
                <a:solidFill>
                  <a:srgbClr val="7030A0"/>
                </a:solidFill>
                <a:latin typeface="Calibri Light" panose="020F0302020204030204"/>
              </a:rPr>
              <a:t>Solitaire bijen (bijen die niet in een volk leven, maar alleen)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1029832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3390208" y="1301393"/>
            <a:ext cx="5105399" cy="2588964"/>
          </a:xfrm>
        </p:spPr>
        <p:txBody>
          <a:bodyPr>
            <a:normAutofit/>
          </a:bodyPr>
          <a:lstStyle/>
          <a:p>
            <a:r>
              <a:rPr lang="nl-NL" sz="8000" dirty="0">
                <a:solidFill>
                  <a:schemeClr val="accent4">
                    <a:lumMod val="75000"/>
                  </a:schemeClr>
                </a:solidFill>
                <a:latin typeface="Bodoni MT Black" panose="02070A03080606020203" pitchFamily="18" charset="0"/>
              </a:rPr>
              <a:t>Vragen?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4" y="6084717"/>
            <a:ext cx="12192000" cy="773283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805" y="4719599"/>
            <a:ext cx="1832399" cy="129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1617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>
          <a:xfrm>
            <a:off x="3032760" y="636375"/>
            <a:ext cx="5105399" cy="2588964"/>
          </a:xfrm>
        </p:spPr>
        <p:txBody>
          <a:bodyPr>
            <a:normAutofit/>
          </a:bodyPr>
          <a:lstStyle/>
          <a:p>
            <a:r>
              <a:rPr lang="nl-NL" sz="8000" dirty="0">
                <a:solidFill>
                  <a:schemeClr val="accent4">
                    <a:lumMod val="75000"/>
                  </a:schemeClr>
                </a:solidFill>
                <a:latin typeface="Bodoni MT Black" panose="02070A03080606020203" pitchFamily="18" charset="0"/>
              </a:rPr>
              <a:t>EINDE</a:t>
            </a:r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4" y="6084717"/>
            <a:ext cx="12192000" cy="773283"/>
          </a:xfrm>
          <a:prstGeom prst="rect">
            <a:avLst/>
          </a:prstGeom>
        </p:spPr>
      </p:pic>
      <p:pic>
        <p:nvPicPr>
          <p:cNvPr id="2" name="Afbeelding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473" y="1435677"/>
            <a:ext cx="7042927" cy="406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737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a">
  <a:themeElements>
    <a:clrScheme name="Office 2013 - 2022 Th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BV Huisstijl Sjabloon " id="{BB3F4097-4238-4D22-9D44-DDEA44E716A5}" vid="{347AE623-75E5-4BA3-A889-CBCD9833C713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B66556B501504388991A352D35EB3D" ma:contentTypeVersion="14" ma:contentTypeDescription="Een nieuw document maken." ma:contentTypeScope="" ma:versionID="b5879e1a24be1086953945291d137c63">
  <xsd:schema xmlns:xsd="http://www.w3.org/2001/XMLSchema" xmlns:xs="http://www.w3.org/2001/XMLSchema" xmlns:p="http://schemas.microsoft.com/office/2006/metadata/properties" xmlns:ns2="58f7eeb6-aa29-42ff-b4b4-70f9be610129" xmlns:ns3="c5845759-f7a1-4f7f-9047-d53cb77a404a" targetNamespace="http://schemas.microsoft.com/office/2006/metadata/properties" ma:root="true" ma:fieldsID="2b2ef9737120ad712c5629856afacc8e" ns2:_="" ns3:_="">
    <xsd:import namespace="58f7eeb6-aa29-42ff-b4b4-70f9be610129"/>
    <xsd:import namespace="c5845759-f7a1-4f7f-9047-d53cb77a40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f7eeb6-aa29-42ff-b4b4-70f9be61012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Afbeeldingtags" ma:readOnly="false" ma:fieldId="{5cf76f15-5ced-4ddc-b409-7134ff3c332f}" ma:taxonomyMulti="true" ma:sspId="ea7b8a96-5e37-48ba-a281-aab5972577c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845759-f7a1-4f7f-9047-d53cb77a404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605faa7-ce29-4ff6-bd27-b661f6868d12}" ma:internalName="TaxCatchAll" ma:showField="CatchAllData" ma:web="c5845759-f7a1-4f7f-9047-d53cb77a40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8f7eeb6-aa29-42ff-b4b4-70f9be610129">
      <Terms xmlns="http://schemas.microsoft.com/office/infopath/2007/PartnerControls"/>
    </lcf76f155ced4ddcb4097134ff3c332f>
    <TaxCatchAll xmlns="c5845759-f7a1-4f7f-9047-d53cb77a404a" xsi:nil="true"/>
  </documentManagement>
</p:properties>
</file>

<file path=customXml/itemProps1.xml><?xml version="1.0" encoding="utf-8"?>
<ds:datastoreItem xmlns:ds="http://schemas.openxmlformats.org/officeDocument/2006/customXml" ds:itemID="{AF41CDA6-B874-4452-9F02-15117CBC5590}"/>
</file>

<file path=customXml/itemProps2.xml><?xml version="1.0" encoding="utf-8"?>
<ds:datastoreItem xmlns:ds="http://schemas.openxmlformats.org/officeDocument/2006/customXml" ds:itemID="{508F29E8-9623-4DFF-9652-1D015577759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0E43FB9-971B-4834-BF31-BF70C106A93E}">
  <ds:schemaRefs>
    <ds:schemaRef ds:uri="http://schemas.microsoft.com/office/2006/metadata/properties"/>
    <ds:schemaRef ds:uri="http://schemas.microsoft.com/office/infopath/2007/PartnerControls"/>
    <ds:schemaRef ds:uri="58f7eeb6-aa29-42ff-b4b4-70f9be610129"/>
    <ds:schemaRef ds:uri="c5845759-f7a1-4f7f-9047-d53cb77a404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NBV Huisstijl Sjabloon Powerpoint</Template>
  <TotalTime>9</TotalTime>
  <Words>109</Words>
  <Application>Microsoft Office PowerPoint</Application>
  <PresentationFormat>Breedbeeld</PresentationFormat>
  <Paragraphs>33</Paragraphs>
  <Slides>14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9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4" baseType="lpstr">
      <vt:lpstr>Aptos</vt:lpstr>
      <vt:lpstr>Arial</vt:lpstr>
      <vt:lpstr>Bodoni MT Black</vt:lpstr>
      <vt:lpstr>Calibri</vt:lpstr>
      <vt:lpstr>Calibri Light</vt:lpstr>
      <vt:lpstr>Source Sans Pro</vt:lpstr>
      <vt:lpstr>Source Sans Pro Light</vt:lpstr>
      <vt:lpstr>Source Serif Pro</vt:lpstr>
      <vt:lpstr>Wingdings 2</vt:lpstr>
      <vt:lpstr>Office 2013 - 2022 Thema</vt:lpstr>
      <vt:lpstr>PowerPoint-presentatie</vt:lpstr>
      <vt:lpstr>De Bij</vt:lpstr>
      <vt:lpstr>Taken in het bijenvolk</vt:lpstr>
      <vt:lpstr>Koningin</vt:lpstr>
      <vt:lpstr>Darren</vt:lpstr>
      <vt:lpstr>Werksters</vt:lpstr>
      <vt:lpstr>Het werk van de werksters</vt:lpstr>
      <vt:lpstr>Wat is bestuiving</vt:lpstr>
      <vt:lpstr>Hoe werkt bestuiving</vt:lpstr>
      <vt:lpstr>Wat doet een imker</vt:lpstr>
      <vt:lpstr>Honing en meer </vt:lpstr>
      <vt:lpstr>Familie van de bij</vt:lpstr>
      <vt:lpstr>Vragen?</vt:lpstr>
      <vt:lpstr>EINDE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Joris Knoops - NBV</dc:creator>
  <cp:lastModifiedBy>Joris Knoops - NBV</cp:lastModifiedBy>
  <cp:revision>1</cp:revision>
  <dcterms:created xsi:type="dcterms:W3CDTF">2026-09-14T09:00:14Z</dcterms:created>
  <dcterms:modified xsi:type="dcterms:W3CDTF">2026-09-14T09:09:18Z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0x010100FDB66556B501504388991A352D35EB3D</vt:lpwstr>
  </property>
  <property fmtid="{D5CDD505-2E9C-101B-9397-08002B2CF9AE}" pid="3" name="MediaServiceImageTags">
    <vt:lpwstr/>
  </property>
  <property fmtid="{D5CDD505-2E9C-101B-9397-08002B2CF9AE}" pid="4" name="Order">
    <vt:r8>3689600</vt:r8>
  </property>
</Properties>
</file>