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2" r:id="rId7"/>
    <p:sldId id="267" r:id="rId8"/>
    <p:sldId id="268" r:id="rId9"/>
    <p:sldId id="269" r:id="rId10"/>
    <p:sldId id="276" r:id="rId11"/>
    <p:sldId id="270" r:id="rId12"/>
    <p:sldId id="271" r:id="rId13"/>
    <p:sldId id="273" r:id="rId14"/>
    <p:sldId id="274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88B87-B06F-4A5E-B701-F0BA6164AB6F}" v="4" dt="2022-06-16T12:15:41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C46-5F07-4BC1-94F5-C5E88289FA61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881-D4A9-42AD-9080-2B3D238BB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9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C46-5F07-4BC1-94F5-C5E88289FA61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881-D4A9-42AD-9080-2B3D238BB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99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C46-5F07-4BC1-94F5-C5E88289FA61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881-D4A9-42AD-9080-2B3D238BB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1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C46-5F07-4BC1-94F5-C5E88289FA61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881-D4A9-42AD-9080-2B3D238BB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91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C46-5F07-4BC1-94F5-C5E88289FA61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881-D4A9-42AD-9080-2B3D238BB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17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C46-5F07-4BC1-94F5-C5E88289FA61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881-D4A9-42AD-9080-2B3D238BB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86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C46-5F07-4BC1-94F5-C5E88289FA61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881-D4A9-42AD-9080-2B3D238BB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39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C46-5F07-4BC1-94F5-C5E88289FA61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881-D4A9-42AD-9080-2B3D238BB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23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C46-5F07-4BC1-94F5-C5E88289FA61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881-D4A9-42AD-9080-2B3D238BB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95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C46-5F07-4BC1-94F5-C5E88289FA61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881-D4A9-42AD-9080-2B3D238BB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28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C46-5F07-4BC1-94F5-C5E88289FA61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881-D4A9-42AD-9080-2B3D238BB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51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B0C46-5F07-4BC1-94F5-C5E88289FA61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F881-D4A9-42AD-9080-2B3D238BB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36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57" y="0"/>
            <a:ext cx="12449111" cy="6858594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523999" y="234089"/>
            <a:ext cx="9144000" cy="2387600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7030A0"/>
                </a:solidFill>
                <a:latin typeface="Bodoni MT Black" panose="02070A03080606020203" pitchFamily="18" charset="0"/>
                <a:cs typeface="Arial" panose="020B0604020202020204" pitchFamily="34" charset="0"/>
              </a:rPr>
              <a:t>Spreekbeurt over bijen</a:t>
            </a: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7582394" y="2546455"/>
            <a:ext cx="2548263" cy="618645"/>
          </a:xfrm>
        </p:spPr>
        <p:txBody>
          <a:bodyPr>
            <a:normAutofit/>
          </a:bodyPr>
          <a:lstStyle/>
          <a:p>
            <a:pPr algn="r"/>
            <a:r>
              <a:rPr lang="nl-NL" sz="1400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  <a:cs typeface="Arial" panose="020B0604020202020204" pitchFamily="34" charset="0"/>
              </a:rPr>
              <a:t>Door: naam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7612">
            <a:off x="265408" y="480956"/>
            <a:ext cx="2274504" cy="15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9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330299"/>
            <a:ext cx="12178546" cy="6527701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03713" y="544934"/>
            <a:ext cx="8530883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Wat doet een imker?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6084717"/>
            <a:ext cx="12192000" cy="7732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05" y="4719599"/>
            <a:ext cx="1832399" cy="1299573"/>
          </a:xfrm>
          <a:prstGeom prst="rect">
            <a:avLst/>
          </a:prstGeom>
        </p:spPr>
      </p:pic>
      <p:sp>
        <p:nvSpPr>
          <p:cNvPr id="6" name="Titel 6"/>
          <p:cNvSpPr txBox="1">
            <a:spLocks/>
          </p:cNvSpPr>
          <p:nvPr/>
        </p:nvSpPr>
        <p:spPr>
          <a:xfrm>
            <a:off x="1303713" y="2054577"/>
            <a:ext cx="8530883" cy="3510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Â"/>
              <a:tabLst/>
              <a:defRPr/>
            </a:pPr>
            <a:r>
              <a:rPr lang="nl-NL" sz="3200" b="1" dirty="0">
                <a:solidFill>
                  <a:srgbClr val="7030A0"/>
                </a:solidFill>
                <a:latin typeface="Calibri Light" panose="020F0302020204030204"/>
              </a:rPr>
              <a:t>Bijen als huisdier</a:t>
            </a:r>
            <a:b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Â"/>
              <a:tabLst/>
              <a:defRPr/>
            </a:pPr>
            <a:r>
              <a:rPr lang="nl-NL" sz="3200" b="1" noProof="0" dirty="0">
                <a:solidFill>
                  <a:srgbClr val="7030A0"/>
                </a:solidFill>
                <a:latin typeface="Calibri Light" panose="020F0302020204030204"/>
              </a:rPr>
              <a:t>Hulp door kleding en “</a:t>
            </a:r>
            <a:r>
              <a:rPr lang="nl-NL" sz="3200" b="1" noProof="0" dirty="0" err="1">
                <a:solidFill>
                  <a:srgbClr val="7030A0"/>
                </a:solidFill>
                <a:latin typeface="Calibri Light" panose="020F0302020204030204"/>
              </a:rPr>
              <a:t>beroker</a:t>
            </a:r>
            <a:r>
              <a:rPr lang="nl-NL" sz="3200" b="1" noProof="0" dirty="0">
                <a:solidFill>
                  <a:srgbClr val="7030A0"/>
                </a:solidFill>
                <a:latin typeface="Calibri Light" panose="020F0302020204030204"/>
              </a:rPr>
              <a:t>”</a:t>
            </a:r>
            <a:b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Â"/>
              <a:tabLst/>
              <a:defRPr/>
            </a:pPr>
            <a:r>
              <a:rPr lang="nl-NL" sz="3200" b="1" dirty="0">
                <a:solidFill>
                  <a:srgbClr val="7030A0"/>
                </a:solidFill>
                <a:latin typeface="Calibri Light" panose="020F0302020204030204"/>
              </a:rPr>
              <a:t>10.000 imkers in Nederland</a:t>
            </a:r>
            <a:br>
              <a:rPr lang="nl-NL" sz="3200" b="1" dirty="0">
                <a:solidFill>
                  <a:srgbClr val="7030A0"/>
                </a:solidFill>
                <a:latin typeface="Calibri Light" panose="020F0302020204030204"/>
              </a:rPr>
            </a:br>
            <a:endParaRPr lang="nl-NL" sz="3200" b="1" dirty="0">
              <a:solidFill>
                <a:srgbClr val="7030A0"/>
              </a:solidFill>
              <a:latin typeface="Calibri Light" panose="020F0302020204030204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Â"/>
              <a:tabLst/>
              <a:defRPr/>
            </a:pPr>
            <a:r>
              <a:rPr lang="nl-NL" sz="3200" b="1" dirty="0">
                <a:solidFill>
                  <a:srgbClr val="7030A0"/>
                </a:solidFill>
                <a:latin typeface="Calibri Light" panose="020F0302020204030204"/>
              </a:rPr>
              <a:t>Bijdragen aan bestuiving van groente- en fruitgewassen</a:t>
            </a:r>
            <a:br>
              <a:rPr lang="nl-NL" sz="3200" b="1" dirty="0">
                <a:solidFill>
                  <a:srgbClr val="7030A0"/>
                </a:solidFill>
                <a:latin typeface="Calibri Light" panose="020F0302020204030204"/>
              </a:rPr>
            </a:br>
            <a:endParaRPr lang="nl-NL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3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330299"/>
            <a:ext cx="12178546" cy="6527701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03713" y="544934"/>
            <a:ext cx="8530883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Honing en meer…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6084717"/>
            <a:ext cx="12192000" cy="7732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05" y="4719599"/>
            <a:ext cx="1832399" cy="1299573"/>
          </a:xfrm>
          <a:prstGeom prst="rect">
            <a:avLst/>
          </a:prstGeom>
        </p:spPr>
      </p:pic>
      <p:sp>
        <p:nvSpPr>
          <p:cNvPr id="6" name="Titel 6"/>
          <p:cNvSpPr txBox="1">
            <a:spLocks/>
          </p:cNvSpPr>
          <p:nvPr/>
        </p:nvSpPr>
        <p:spPr>
          <a:xfrm>
            <a:off x="1303713" y="1989262"/>
            <a:ext cx="8530883" cy="2616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Â"/>
              <a:tabLst/>
              <a:defRPr/>
            </a:pPr>
            <a:r>
              <a:rPr lang="nl-NL" sz="3200" b="1" dirty="0">
                <a:solidFill>
                  <a:srgbClr val="7030A0"/>
                </a:solidFill>
                <a:latin typeface="Calibri Light" panose="020F0302020204030204"/>
              </a:rPr>
              <a:t>Honing</a:t>
            </a:r>
            <a:b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Â"/>
              <a:tabLst/>
              <a:defRPr/>
            </a:pPr>
            <a:r>
              <a:rPr lang="nl-NL" sz="3200" b="1" dirty="0">
                <a:solidFill>
                  <a:srgbClr val="7030A0"/>
                </a:solidFill>
                <a:latin typeface="Calibri Light" panose="020F0302020204030204"/>
              </a:rPr>
              <a:t>Stuifmeel</a:t>
            </a:r>
            <a:b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Â"/>
              <a:tabLst/>
              <a:defRPr/>
            </a:pPr>
            <a:r>
              <a:rPr lang="nl-NL" sz="3200" b="1" dirty="0">
                <a:solidFill>
                  <a:srgbClr val="7030A0"/>
                </a:solidFill>
                <a:latin typeface="Calibri Light" panose="020F0302020204030204"/>
              </a:rPr>
              <a:t>Propolis</a:t>
            </a:r>
            <a:br>
              <a:rPr lang="nl-NL" sz="3200" b="1" dirty="0">
                <a:solidFill>
                  <a:srgbClr val="7030A0"/>
                </a:solidFill>
                <a:latin typeface="Calibri Light" panose="020F0302020204030204"/>
              </a:rPr>
            </a:br>
            <a:endParaRPr lang="nl-NL" sz="3200" b="1" dirty="0">
              <a:solidFill>
                <a:srgbClr val="7030A0"/>
              </a:solidFill>
              <a:latin typeface="Calibri Light" panose="020F0302020204030204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Â"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Bijenwas</a:t>
            </a:r>
          </a:p>
        </p:txBody>
      </p:sp>
    </p:spTree>
    <p:extLst>
      <p:ext uri="{BB962C8B-B14F-4D97-AF65-F5344CB8AC3E}">
        <p14:creationId xmlns:p14="http://schemas.microsoft.com/office/powerpoint/2010/main" val="110168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330299"/>
            <a:ext cx="12178546" cy="6527701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03713" y="544934"/>
            <a:ext cx="8530883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Familie van de bij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6084717"/>
            <a:ext cx="12192000" cy="7732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05" y="4719599"/>
            <a:ext cx="1832399" cy="1299573"/>
          </a:xfrm>
          <a:prstGeom prst="rect">
            <a:avLst/>
          </a:prstGeom>
        </p:spPr>
      </p:pic>
      <p:sp>
        <p:nvSpPr>
          <p:cNvPr id="6" name="Titel 6"/>
          <p:cNvSpPr txBox="1">
            <a:spLocks/>
          </p:cNvSpPr>
          <p:nvPr/>
        </p:nvSpPr>
        <p:spPr>
          <a:xfrm>
            <a:off x="1303713" y="1989262"/>
            <a:ext cx="10209414" cy="2616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Â"/>
              <a:tabLst/>
              <a:defRPr/>
            </a:pPr>
            <a:r>
              <a:rPr lang="nl-NL" sz="3200" b="1" dirty="0">
                <a:solidFill>
                  <a:srgbClr val="7030A0"/>
                </a:solidFill>
                <a:latin typeface="Calibri Light" panose="020F0302020204030204"/>
              </a:rPr>
              <a:t>Hommels</a:t>
            </a:r>
            <a:b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Â"/>
              <a:tabLst/>
              <a:defRPr/>
            </a:pPr>
            <a:r>
              <a:rPr lang="nl-NL" sz="3200" b="1" dirty="0">
                <a:solidFill>
                  <a:srgbClr val="7030A0"/>
                </a:solidFill>
                <a:latin typeface="Calibri Light" panose="020F0302020204030204"/>
              </a:rPr>
              <a:t>Wespen</a:t>
            </a:r>
            <a:br>
              <a:rPr lang="nl-NL" sz="3200" b="1" dirty="0">
                <a:solidFill>
                  <a:srgbClr val="7030A0"/>
                </a:solidFill>
                <a:latin typeface="Calibri Light" panose="020F0302020204030204"/>
              </a:rPr>
            </a:br>
            <a:endParaRPr lang="nl-NL" sz="3200" b="1" dirty="0">
              <a:solidFill>
                <a:srgbClr val="7030A0"/>
              </a:solidFill>
              <a:latin typeface="Calibri Light" panose="020F0302020204030204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Â"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Solitaire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bijen (bijen die niet in een volk leven, maar alleen)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4294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390208" y="1301393"/>
            <a:ext cx="5105399" cy="2588964"/>
          </a:xfrm>
        </p:spPr>
        <p:txBody>
          <a:bodyPr>
            <a:normAutofit/>
          </a:bodyPr>
          <a:lstStyle/>
          <a:p>
            <a:r>
              <a:rPr lang="nl-NL" sz="8000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Vragen?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6084717"/>
            <a:ext cx="12192000" cy="7732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05" y="4719599"/>
            <a:ext cx="1832399" cy="129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8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032760" y="636375"/>
            <a:ext cx="5105399" cy="2588964"/>
          </a:xfrm>
        </p:spPr>
        <p:txBody>
          <a:bodyPr>
            <a:normAutofit/>
          </a:bodyPr>
          <a:lstStyle/>
          <a:p>
            <a:r>
              <a:rPr lang="nl-NL" sz="8000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EINDE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6084717"/>
            <a:ext cx="12192000" cy="77328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73" y="1435677"/>
            <a:ext cx="7042927" cy="40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3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" y="330299"/>
            <a:ext cx="12178546" cy="6527701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279704" y="552171"/>
            <a:ext cx="6026834" cy="1283286"/>
          </a:xfrm>
        </p:spPr>
        <p:txBody>
          <a:bodyPr/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De bij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6084717"/>
            <a:ext cx="12192000" cy="77328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35" y="1250347"/>
            <a:ext cx="7037963" cy="482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2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330299"/>
            <a:ext cx="12178546" cy="6527701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03713" y="544934"/>
            <a:ext cx="8530883" cy="1325563"/>
          </a:xfrm>
        </p:spPr>
        <p:txBody>
          <a:bodyPr/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Taken in het bijenvolk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6084717"/>
            <a:ext cx="12192000" cy="7732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05" y="4719599"/>
            <a:ext cx="1832399" cy="1299573"/>
          </a:xfrm>
          <a:prstGeom prst="rect">
            <a:avLst/>
          </a:prstGeom>
        </p:spPr>
      </p:pic>
      <p:sp>
        <p:nvSpPr>
          <p:cNvPr id="6" name="Titel 6"/>
          <p:cNvSpPr txBox="1">
            <a:spLocks/>
          </p:cNvSpPr>
          <p:nvPr/>
        </p:nvSpPr>
        <p:spPr>
          <a:xfrm>
            <a:off x="1303713" y="1989262"/>
            <a:ext cx="8530883" cy="2616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 2" panose="05020102010507070707" pitchFamily="18" charset="2"/>
              <a:buChar char="Â"/>
            </a:pPr>
            <a:r>
              <a:rPr lang="nl-NL" sz="3200" b="1" dirty="0">
                <a:solidFill>
                  <a:srgbClr val="7030A0"/>
                </a:solidFill>
              </a:rPr>
              <a:t>Koningin</a:t>
            </a:r>
            <a:br>
              <a:rPr lang="nl-NL" sz="3200" b="1" dirty="0">
                <a:solidFill>
                  <a:srgbClr val="7030A0"/>
                </a:solidFill>
              </a:rPr>
            </a:br>
            <a:endParaRPr lang="nl-NL" sz="3200" b="1" dirty="0">
              <a:solidFill>
                <a:srgbClr val="7030A0"/>
              </a:solidFill>
            </a:endParaRPr>
          </a:p>
          <a:p>
            <a:pPr marL="571500" indent="-571500">
              <a:buFont typeface="Wingdings 2" panose="05020102010507070707" pitchFamily="18" charset="2"/>
              <a:buChar char="Â"/>
            </a:pPr>
            <a:r>
              <a:rPr lang="nl-NL" sz="3200" b="1" dirty="0">
                <a:solidFill>
                  <a:srgbClr val="7030A0"/>
                </a:solidFill>
              </a:rPr>
              <a:t>Darren</a:t>
            </a:r>
            <a:br>
              <a:rPr lang="nl-NL" sz="3200" b="1" dirty="0">
                <a:solidFill>
                  <a:srgbClr val="7030A0"/>
                </a:solidFill>
              </a:rPr>
            </a:br>
            <a:endParaRPr lang="nl-NL" sz="3200" b="1" dirty="0">
              <a:solidFill>
                <a:srgbClr val="7030A0"/>
              </a:solidFill>
            </a:endParaRPr>
          </a:p>
          <a:p>
            <a:pPr marL="571500" indent="-571500">
              <a:buFont typeface="Wingdings 2" panose="05020102010507070707" pitchFamily="18" charset="2"/>
              <a:buChar char="Â"/>
            </a:pPr>
            <a:r>
              <a:rPr lang="nl-NL" sz="3200" b="1" dirty="0">
                <a:solidFill>
                  <a:srgbClr val="7030A0"/>
                </a:solidFill>
              </a:rPr>
              <a:t>Werksters</a:t>
            </a:r>
          </a:p>
        </p:txBody>
      </p:sp>
    </p:spTree>
    <p:extLst>
      <p:ext uri="{BB962C8B-B14F-4D97-AF65-F5344CB8AC3E}">
        <p14:creationId xmlns:p14="http://schemas.microsoft.com/office/powerpoint/2010/main" val="421169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330299"/>
            <a:ext cx="12178546" cy="6527701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03713" y="544934"/>
            <a:ext cx="8530883" cy="1325563"/>
          </a:xfrm>
        </p:spPr>
        <p:txBody>
          <a:bodyPr/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Koningin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6084717"/>
            <a:ext cx="12192000" cy="7732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05" y="4719599"/>
            <a:ext cx="1832399" cy="1299573"/>
          </a:xfrm>
          <a:prstGeom prst="rect">
            <a:avLst/>
          </a:prstGeom>
        </p:spPr>
      </p:pic>
      <p:sp>
        <p:nvSpPr>
          <p:cNvPr id="6" name="Titel 6"/>
          <p:cNvSpPr txBox="1">
            <a:spLocks/>
          </p:cNvSpPr>
          <p:nvPr/>
        </p:nvSpPr>
        <p:spPr>
          <a:xfrm>
            <a:off x="1303713" y="1989262"/>
            <a:ext cx="8530883" cy="2616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2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65" y="998367"/>
            <a:ext cx="44386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2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330299"/>
            <a:ext cx="12178546" cy="6527701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03713" y="544934"/>
            <a:ext cx="8530883" cy="1325563"/>
          </a:xfrm>
        </p:spPr>
        <p:txBody>
          <a:bodyPr/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Darren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6084717"/>
            <a:ext cx="12192000" cy="7732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05" y="4719599"/>
            <a:ext cx="1832399" cy="1299573"/>
          </a:xfrm>
          <a:prstGeom prst="rect">
            <a:avLst/>
          </a:prstGeom>
        </p:spPr>
      </p:pic>
      <p:sp>
        <p:nvSpPr>
          <p:cNvPr id="6" name="Titel 6"/>
          <p:cNvSpPr txBox="1">
            <a:spLocks/>
          </p:cNvSpPr>
          <p:nvPr/>
        </p:nvSpPr>
        <p:spPr>
          <a:xfrm>
            <a:off x="1303713" y="1989262"/>
            <a:ext cx="8530883" cy="2616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5" y="1207715"/>
            <a:ext cx="43624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4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" y="330299"/>
            <a:ext cx="12178546" cy="6527701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03713" y="544934"/>
            <a:ext cx="8530883" cy="1325563"/>
          </a:xfrm>
        </p:spPr>
        <p:txBody>
          <a:bodyPr/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Werksters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6084717"/>
            <a:ext cx="12192000" cy="7732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05" y="4719599"/>
            <a:ext cx="1832399" cy="1299573"/>
          </a:xfrm>
          <a:prstGeom prst="rect">
            <a:avLst/>
          </a:prstGeom>
        </p:spPr>
      </p:pic>
      <p:sp>
        <p:nvSpPr>
          <p:cNvPr id="6" name="Titel 6"/>
          <p:cNvSpPr txBox="1">
            <a:spLocks/>
          </p:cNvSpPr>
          <p:nvPr/>
        </p:nvSpPr>
        <p:spPr>
          <a:xfrm>
            <a:off x="1303713" y="1989262"/>
            <a:ext cx="8530883" cy="2616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82" y="1207715"/>
            <a:ext cx="45624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2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330299"/>
            <a:ext cx="12178546" cy="6527701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03713" y="544934"/>
            <a:ext cx="8530883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Het werk van de werksters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6084717"/>
            <a:ext cx="12192000" cy="7732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05" y="4719599"/>
            <a:ext cx="1832399" cy="1299573"/>
          </a:xfrm>
          <a:prstGeom prst="rect">
            <a:avLst/>
          </a:prstGeom>
        </p:spPr>
      </p:pic>
      <p:sp>
        <p:nvSpPr>
          <p:cNvPr id="6" name="Titel 6"/>
          <p:cNvSpPr txBox="1">
            <a:spLocks/>
          </p:cNvSpPr>
          <p:nvPr/>
        </p:nvSpPr>
        <p:spPr>
          <a:xfrm>
            <a:off x="1303713" y="1989262"/>
            <a:ext cx="8530883" cy="2616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Â"/>
              <a:tabLst/>
              <a:defRPr/>
            </a:pPr>
            <a:r>
              <a:rPr lang="nl-NL" sz="3200" b="1" noProof="0" dirty="0">
                <a:solidFill>
                  <a:srgbClr val="7030A0"/>
                </a:solidFill>
                <a:latin typeface="Calibri Light" panose="020F0302020204030204"/>
              </a:rPr>
              <a:t>Taken week 1-3 als huisbij</a:t>
            </a:r>
            <a:b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Â"/>
              <a:tabLst/>
              <a:defRPr/>
            </a:pPr>
            <a:r>
              <a:rPr lang="nl-NL" sz="3200" b="1" noProof="0" dirty="0">
                <a:solidFill>
                  <a:srgbClr val="7030A0"/>
                </a:solidFill>
                <a:latin typeface="Calibri Light" panose="020F0302020204030204"/>
              </a:rPr>
              <a:t>Taken week 4-6</a:t>
            </a:r>
            <a:r>
              <a:rPr lang="nl-NL" sz="3200" b="1" dirty="0">
                <a:solidFill>
                  <a:srgbClr val="7030A0"/>
                </a:solidFill>
                <a:latin typeface="Calibri Light" panose="020F0302020204030204"/>
              </a:rPr>
              <a:t> als haalbij</a:t>
            </a:r>
            <a:b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934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330299"/>
            <a:ext cx="12178546" cy="6527701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03713" y="544934"/>
            <a:ext cx="8530883" cy="1325563"/>
          </a:xfrm>
        </p:spPr>
        <p:txBody>
          <a:bodyPr/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Wat is bestuiving?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6084717"/>
            <a:ext cx="12192000" cy="7732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05" y="4719599"/>
            <a:ext cx="1832399" cy="1299573"/>
          </a:xfrm>
          <a:prstGeom prst="rect">
            <a:avLst/>
          </a:prstGeom>
        </p:spPr>
      </p:pic>
      <p:sp>
        <p:nvSpPr>
          <p:cNvPr id="6" name="Titel 6"/>
          <p:cNvSpPr txBox="1">
            <a:spLocks/>
          </p:cNvSpPr>
          <p:nvPr/>
        </p:nvSpPr>
        <p:spPr>
          <a:xfrm>
            <a:off x="1303713" y="1989262"/>
            <a:ext cx="8530883" cy="2616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81" y="1616075"/>
            <a:ext cx="5856614" cy="395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4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330299"/>
            <a:ext cx="12178546" cy="6527701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03713" y="544934"/>
            <a:ext cx="8530883" cy="1325563"/>
          </a:xfrm>
        </p:spPr>
        <p:txBody>
          <a:bodyPr/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Hoe werkt bestuiving?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" y="6084717"/>
            <a:ext cx="12192000" cy="7732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05" y="4719599"/>
            <a:ext cx="1832399" cy="1299573"/>
          </a:xfrm>
          <a:prstGeom prst="rect">
            <a:avLst/>
          </a:prstGeom>
        </p:spPr>
      </p:pic>
      <p:sp>
        <p:nvSpPr>
          <p:cNvPr id="6" name="Titel 6"/>
          <p:cNvSpPr txBox="1">
            <a:spLocks/>
          </p:cNvSpPr>
          <p:nvPr/>
        </p:nvSpPr>
        <p:spPr>
          <a:xfrm>
            <a:off x="1303713" y="1989262"/>
            <a:ext cx="8530883" cy="2616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65" y="1489562"/>
            <a:ext cx="6350924" cy="45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524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D70BCBCCD206469061EE17DBA70400" ma:contentTypeVersion="16" ma:contentTypeDescription="Een nieuw document maken." ma:contentTypeScope="" ma:versionID="f5e1b7e64eed7b8f6ac6dba1dddf11cf">
  <xsd:schema xmlns:xsd="http://www.w3.org/2001/XMLSchema" xmlns:xs="http://www.w3.org/2001/XMLSchema" xmlns:p="http://schemas.microsoft.com/office/2006/metadata/properties" xmlns:ns2="81791b3d-dbd6-4a6f-a436-25ce8b3b2d73" xmlns:ns3="1b054972-aeab-4731-a394-5655ec1b01f5" targetNamespace="http://schemas.microsoft.com/office/2006/metadata/properties" ma:root="true" ma:fieldsID="97907d289a70414a5873d725f82a349a" ns2:_="" ns3:_="">
    <xsd:import namespace="81791b3d-dbd6-4a6f-a436-25ce8b3b2d73"/>
    <xsd:import namespace="1b054972-aeab-4731-a394-5655ec1b01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91b3d-dbd6-4a6f-a436-25ce8b3b2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a7b8a96-5e37-48ba-a281-aab5972577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54972-aeab-4731-a394-5655ec1b01f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2855a5-fb9b-4a7b-aa93-9286bee32a28}" ma:internalName="TaxCatchAll" ma:showField="CatchAllData" ma:web="1b054972-aeab-4731-a394-5655ec1b01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054972-aeab-4731-a394-5655ec1b01f5" xsi:nil="true"/>
    <lcf76f155ced4ddcb4097134ff3c332f xmlns="81791b3d-dbd6-4a6f-a436-25ce8b3b2d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3CDA0D-3817-420D-9FE2-4E6F4D023A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8E2BDD-AB94-4B74-8301-2DFFAACA2A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91b3d-dbd6-4a6f-a436-25ce8b3b2d73"/>
    <ds:schemaRef ds:uri="1b054972-aeab-4731-a394-5655ec1b0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06D79F-A2E8-4CED-9B9D-8350D3414D18}">
  <ds:schemaRefs>
    <ds:schemaRef ds:uri="http://schemas.microsoft.com/office/2006/metadata/properties"/>
    <ds:schemaRef ds:uri="http://schemas.microsoft.com/office/infopath/2007/PartnerControls"/>
    <ds:schemaRef ds:uri="1b054972-aeab-4731-a394-5655ec1b01f5"/>
    <ds:schemaRef ds:uri="81791b3d-dbd6-4a6f-a436-25ce8b3b2d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111</Words>
  <Application>Microsoft Office PowerPoint</Application>
  <PresentationFormat>Breedbeeld</PresentationFormat>
  <Paragraphs>31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Bodoni MT Black</vt:lpstr>
      <vt:lpstr>Calibri</vt:lpstr>
      <vt:lpstr>Calibri Light</vt:lpstr>
      <vt:lpstr>Wingdings 2</vt:lpstr>
      <vt:lpstr>Kantoorthema</vt:lpstr>
      <vt:lpstr>Spreekbeurt over bijen</vt:lpstr>
      <vt:lpstr>De bij</vt:lpstr>
      <vt:lpstr>Taken in het bijenvolk</vt:lpstr>
      <vt:lpstr>Koningin</vt:lpstr>
      <vt:lpstr>Darren</vt:lpstr>
      <vt:lpstr>Werksters</vt:lpstr>
      <vt:lpstr>Het werk van de werksters</vt:lpstr>
      <vt:lpstr>Wat is bestuiving?</vt:lpstr>
      <vt:lpstr>Hoe werkt bestuiving?</vt:lpstr>
      <vt:lpstr>Wat doet een imker?</vt:lpstr>
      <vt:lpstr>Honing en meer…</vt:lpstr>
      <vt:lpstr>Familie van de bij</vt:lpstr>
      <vt:lpstr>Vragen?</vt:lpstr>
      <vt:lpstr>EINDE</vt:lpstr>
    </vt:vector>
  </TitlesOfParts>
  <Company>De Krachtcentrale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spreekbeurt</dc:title>
  <dc:creator>Laura Tinholt</dc:creator>
  <cp:lastModifiedBy>Marianne Meijboom - NBV</cp:lastModifiedBy>
  <cp:revision>19</cp:revision>
  <dcterms:created xsi:type="dcterms:W3CDTF">2019-06-11T10:19:43Z</dcterms:created>
  <dcterms:modified xsi:type="dcterms:W3CDTF">2022-06-16T13:51:54Z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0x01010017D70BCBCCD206469061EE17DBA70400</vt:lpwstr>
  </property>
  <property fmtid="{D5CDD505-2E9C-101B-9397-08002B2CF9AE}" pid="3" name="Order">
    <vt:r8>1131600</vt:r8>
  </property>
  <property fmtid="{D5CDD505-2E9C-101B-9397-08002B2CF9AE}" pid="4" name="MediaServiceImageTags">
    <vt:lpwstr/>
  </property>
</Properties>
</file>